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knut Antiqua Medium" charset="1" panose="00000600000000000000"/>
      <p:regular r:id="rId10"/>
    </p:embeddedFont>
    <p:embeddedFont>
      <p:font typeface="Inknut Antiqua Medium Bold" charset="1" panose="00000700000000000000"/>
      <p:regular r:id="rId11"/>
    </p:embeddedFont>
    <p:embeddedFont>
      <p:font typeface="Muli Bold" charset="1" panose="00000800000000000000"/>
      <p:regular r:id="rId12"/>
    </p:embeddedFont>
    <p:embeddedFont>
      <p:font typeface="Muli Bold Bold" charset="1" panose="00000900000000000000"/>
      <p:regular r:id="rId13"/>
    </p:embeddedFont>
    <p:embeddedFont>
      <p:font typeface="Muli Bold Italics" charset="1" panose="00000800000000000000"/>
      <p:regular r:id="rId14"/>
    </p:embeddedFont>
    <p:embeddedFont>
      <p:font typeface="Muli Bold Bold Italics" charset="1" panose="00000900000000000000"/>
      <p:regular r:id="rId15"/>
    </p:embeddedFont>
    <p:embeddedFont>
      <p:font typeface="Muli Regular" charset="1" panose="00000500000000000000"/>
      <p:regular r:id="rId16"/>
    </p:embeddedFont>
    <p:embeddedFont>
      <p:font typeface="Muli Regular Bold" charset="1" panose="00000700000000000000"/>
      <p:regular r:id="rId17"/>
    </p:embeddedFont>
    <p:embeddedFont>
      <p:font typeface="Muli Regular Italics" charset="1" panose="00000500000000000000"/>
      <p:regular r:id="rId18"/>
    </p:embeddedFont>
    <p:embeddedFont>
      <p:font typeface="Muli Regular Bold Italics" charset="1" panose="00000700000000000000"/>
      <p:regular r:id="rId19"/>
    </p:embeddedFont>
    <p:embeddedFont>
      <p:font typeface="Space Mono" charset="1" panose="02000509040000020004"/>
      <p:regular r:id="rId20"/>
    </p:embeddedFont>
    <p:embeddedFont>
      <p:font typeface="Space Mono Bold" charset="1" panose="02000809030000020004"/>
      <p:regular r:id="rId21"/>
    </p:embeddedFont>
    <p:embeddedFont>
      <p:font typeface="Space Mono Italics" charset="1" panose="02000509090000090004"/>
      <p:regular r:id="rId22"/>
    </p:embeddedFont>
    <p:embeddedFont>
      <p:font typeface="Space Mono Bold Italics" charset="1" panose="02000809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4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9.png" Type="http://schemas.openxmlformats.org/officeDocument/2006/relationships/image"/><Relationship Id="rId2" Target="../media/image5.png" Type="http://schemas.openxmlformats.org/officeDocument/2006/relationships/image"/><Relationship Id="rId20" Target="../media/image60.svg" Type="http://schemas.openxmlformats.org/officeDocument/2006/relationships/image"/><Relationship Id="rId21" Target="../media/image61.png" Type="http://schemas.openxmlformats.org/officeDocument/2006/relationships/image"/><Relationship Id="rId22" Target="../media/image62.svg" Type="http://schemas.openxmlformats.org/officeDocument/2006/relationships/image"/><Relationship Id="rId23" Target="../media/image63.png" Type="http://schemas.openxmlformats.org/officeDocument/2006/relationships/image"/><Relationship Id="rId24" Target="../media/image64.svg" Type="http://schemas.openxmlformats.org/officeDocument/2006/relationships/image"/><Relationship Id="rId25" Target="../media/image65.png" Type="http://schemas.openxmlformats.org/officeDocument/2006/relationships/image"/><Relationship Id="rId26" Target="../media/image66.svg" Type="http://schemas.openxmlformats.org/officeDocument/2006/relationships/image"/><Relationship Id="rId27" Target="../media/image67.png" Type="http://schemas.openxmlformats.org/officeDocument/2006/relationships/image"/><Relationship Id="rId28" Target="../media/image68.svg" Type="http://schemas.openxmlformats.org/officeDocument/2006/relationships/image"/><Relationship Id="rId29" Target="../media/image69.png" Type="http://schemas.openxmlformats.org/officeDocument/2006/relationships/image"/><Relationship Id="rId3" Target="../media/image45.png" Type="http://schemas.openxmlformats.org/officeDocument/2006/relationships/image"/><Relationship Id="rId30" Target="../media/image70.svg" Type="http://schemas.openxmlformats.org/officeDocument/2006/relationships/image"/><Relationship Id="rId31" Target="../media/image71.png" Type="http://schemas.openxmlformats.org/officeDocument/2006/relationships/image"/><Relationship Id="rId32" Target="../media/image72.svg" Type="http://schemas.openxmlformats.org/officeDocument/2006/relationships/image"/><Relationship Id="rId33" Target="../media/image73.png" Type="http://schemas.openxmlformats.org/officeDocument/2006/relationships/image"/><Relationship Id="rId34" Target="../media/image74.svg" Type="http://schemas.openxmlformats.org/officeDocument/2006/relationships/image"/><Relationship Id="rId35" Target="../media/image75.png" Type="http://schemas.openxmlformats.org/officeDocument/2006/relationships/image"/><Relationship Id="rId36" Target="../media/image76.svg" Type="http://schemas.openxmlformats.org/officeDocument/2006/relationships/image"/><Relationship Id="rId37" Target="../media/image77.png" Type="http://schemas.openxmlformats.org/officeDocument/2006/relationships/image"/><Relationship Id="rId38" Target="../media/image78.svg" Type="http://schemas.openxmlformats.org/officeDocument/2006/relationships/image"/><Relationship Id="rId39" Target="../media/image79.png" Type="http://schemas.openxmlformats.org/officeDocument/2006/relationships/image"/><Relationship Id="rId4" Target="../media/image46.svg" Type="http://schemas.openxmlformats.org/officeDocument/2006/relationships/image"/><Relationship Id="rId40" Target="../media/image80.svg" Type="http://schemas.openxmlformats.org/officeDocument/2006/relationships/image"/><Relationship Id="rId41" Target="../media/image81.png" Type="http://schemas.openxmlformats.org/officeDocument/2006/relationships/image"/><Relationship Id="rId42" Target="../media/image82.svg" Type="http://schemas.openxmlformats.org/officeDocument/2006/relationships/image"/><Relationship Id="rId43" Target="../media/image83.png" Type="http://schemas.openxmlformats.org/officeDocument/2006/relationships/image"/><Relationship Id="rId44" Target="../media/image84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jpe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94686" y="3407083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36890" y="3407083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89400" y="8539192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94686" y="4013041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18911" y="6655593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89400" y="6207204"/>
            <a:ext cx="2151110" cy="200053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2142" y="695200"/>
            <a:ext cx="16230600" cy="136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23"/>
              </a:lnSpc>
            </a:pPr>
            <a:r>
              <a:rPr lang="en-US" sz="9567" spc="-95">
                <a:solidFill>
                  <a:srgbClr val="FFFFFF"/>
                </a:solidFill>
                <a:latin typeface="Muli Bold"/>
              </a:rPr>
              <a:t>"Data Leakage Detection"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314" y="3464233"/>
            <a:ext cx="7194570" cy="227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Muli Bold"/>
              </a:rPr>
              <a:t>        Prepared by: </a:t>
            </a:r>
          </a:p>
          <a:p>
            <a:pPr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Muli Bold"/>
              </a:rPr>
              <a:t>Shubham Shekhaliya </a:t>
            </a:r>
          </a:p>
          <a:p>
            <a:pPr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Muli Bold"/>
              </a:rPr>
              <a:t>        (U18CO018)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0649" y="6853274"/>
            <a:ext cx="5649901" cy="152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Muli Bold"/>
              </a:rPr>
              <a:t>    Guided by: </a:t>
            </a:r>
          </a:p>
          <a:p>
            <a:pPr>
              <a:lnSpc>
                <a:spcPts val="5940"/>
              </a:lnSpc>
            </a:pPr>
            <a:r>
              <a:rPr lang="en-US" sz="5400" spc="-54">
                <a:solidFill>
                  <a:srgbClr val="FFFFFF"/>
                </a:solidFill>
                <a:latin typeface="Muli Bold"/>
              </a:rPr>
              <a:t>Mrs Sachi Shah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6475" y="829309"/>
            <a:ext cx="9210261" cy="7916433"/>
            <a:chOff x="0" y="0"/>
            <a:chExt cx="3807918" cy="32729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72994"/>
            </a:xfrm>
            <a:custGeom>
              <a:avLst/>
              <a:gdLst/>
              <a:ahLst/>
              <a:cxnLst/>
              <a:rect r="r" b="b" t="t" l="l"/>
              <a:pathLst>
                <a:path h="3272994" w="3807919">
                  <a:moveTo>
                    <a:pt x="3683458" y="3272994"/>
                  </a:moveTo>
                  <a:lnTo>
                    <a:pt x="124460" y="3272994"/>
                  </a:lnTo>
                  <a:cubicBezTo>
                    <a:pt x="55880" y="3272994"/>
                    <a:pt x="0" y="3217114"/>
                    <a:pt x="0" y="3148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48535"/>
                  </a:lnTo>
                  <a:cubicBezTo>
                    <a:pt x="3807919" y="3217114"/>
                    <a:pt x="3752038" y="3272994"/>
                    <a:pt x="3683458" y="32729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1297430"/>
            <a:ext cx="8925174" cy="7960870"/>
            <a:chOff x="0" y="0"/>
            <a:chExt cx="3690051" cy="32913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291367"/>
            </a:xfrm>
            <a:custGeom>
              <a:avLst/>
              <a:gdLst/>
              <a:ahLst/>
              <a:cxnLst/>
              <a:rect r="r" b="b" t="t" l="l"/>
              <a:pathLst>
                <a:path h="3291367" w="3690051">
                  <a:moveTo>
                    <a:pt x="3565591" y="3291367"/>
                  </a:moveTo>
                  <a:lnTo>
                    <a:pt x="124460" y="3291367"/>
                  </a:lnTo>
                  <a:cubicBezTo>
                    <a:pt x="55880" y="3291367"/>
                    <a:pt x="0" y="3235487"/>
                    <a:pt x="0" y="3166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166907"/>
                  </a:lnTo>
                  <a:cubicBezTo>
                    <a:pt x="3690051" y="3235487"/>
                    <a:pt x="3634171" y="3291367"/>
                    <a:pt x="3565591" y="329136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16814" r="0" b="0"/>
          <a:stretch>
            <a:fillRect/>
          </a:stretch>
        </p:blipFill>
        <p:spPr>
          <a:xfrm flipH="false" flipV="false" rot="0">
            <a:off x="8714293" y="4787526"/>
            <a:ext cx="8164841" cy="120633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2375" y="704850"/>
            <a:ext cx="7944744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Data leakage Detection Techniques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382" y="4574191"/>
            <a:ext cx="6612094" cy="390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agent Ai is guilty if it contributes one or more objects to the leaked data set</a:t>
            </a:r>
          </a:p>
          <a:p>
            <a:pPr>
              <a:lnSpc>
                <a:spcPts val="3850"/>
              </a:lnSpc>
            </a:pP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Pr(Gj | S = Ai) or simply Pr(Gj |Ai) is the probability that agent Ai is guilty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375" y="2731677"/>
            <a:ext cx="6612094" cy="134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33" indent="-518166" lvl="1">
              <a:lnSpc>
                <a:spcPts val="5280"/>
              </a:lnSpc>
              <a:buFont typeface="Arial"/>
              <a:buChar char="•"/>
            </a:pPr>
            <a:r>
              <a:rPr lang="en-US" sz="4800" spc="-48">
                <a:solidFill>
                  <a:srgbClr val="0048CD"/>
                </a:solidFill>
                <a:latin typeface="Muli Regular"/>
              </a:rPr>
              <a:t>Agent Guilt Model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4293" y="2063290"/>
            <a:ext cx="6612094" cy="177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900" indent="-345450" lvl="1">
              <a:lnSpc>
                <a:spcPts val="352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Muli Regular"/>
              </a:rPr>
              <a:t>Let the event that agent Ai is guilty be Gi and the event that agent Ai is guilty of a given leaked set S be Gi|S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4293" y="6547137"/>
            <a:ext cx="6612094" cy="177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900" indent="-345450" lvl="1">
              <a:lnSpc>
                <a:spcPts val="3520"/>
              </a:lnSpc>
              <a:buFont typeface="Arial"/>
              <a:buChar char="•"/>
            </a:pPr>
            <a:r>
              <a:rPr lang="en-US" sz="3200" spc="-32">
                <a:solidFill>
                  <a:srgbClr val="FFFFFF"/>
                </a:solidFill>
                <a:latin typeface="Muli Regular"/>
              </a:rPr>
              <a:t>Where Vd is the number of agents that are requesting every element that is in the leaked set 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495" y="730620"/>
            <a:ext cx="16928020" cy="8313202"/>
            <a:chOff x="0" y="0"/>
            <a:chExt cx="6998772" cy="34370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998773" cy="3437036"/>
            </a:xfrm>
            <a:custGeom>
              <a:avLst/>
              <a:gdLst/>
              <a:ahLst/>
              <a:cxnLst/>
              <a:rect r="r" b="b" t="t" l="l"/>
              <a:pathLst>
                <a:path h="3437036" w="6998773">
                  <a:moveTo>
                    <a:pt x="6874312" y="3437036"/>
                  </a:moveTo>
                  <a:lnTo>
                    <a:pt x="124460" y="3437036"/>
                  </a:lnTo>
                  <a:cubicBezTo>
                    <a:pt x="55880" y="3437036"/>
                    <a:pt x="0" y="3381156"/>
                    <a:pt x="0" y="33125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74313" y="0"/>
                  </a:lnTo>
                  <a:cubicBezTo>
                    <a:pt x="6942892" y="0"/>
                    <a:pt x="6998773" y="55880"/>
                    <a:pt x="6998773" y="124460"/>
                  </a:cubicBezTo>
                  <a:lnTo>
                    <a:pt x="6998773" y="3312576"/>
                  </a:lnTo>
                  <a:cubicBezTo>
                    <a:pt x="6998773" y="3381156"/>
                    <a:pt x="6942892" y="3437036"/>
                    <a:pt x="6874313" y="34370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8532" y="2853082"/>
            <a:ext cx="16633547" cy="6703298"/>
            <a:chOff x="0" y="0"/>
            <a:chExt cx="7688661" cy="309852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688661" cy="3098520"/>
            </a:xfrm>
            <a:custGeom>
              <a:avLst/>
              <a:gdLst/>
              <a:ahLst/>
              <a:cxnLst/>
              <a:rect r="r" b="b" t="t" l="l"/>
              <a:pathLst>
                <a:path h="3098520" w="7688661">
                  <a:moveTo>
                    <a:pt x="7564201" y="3098520"/>
                  </a:moveTo>
                  <a:lnTo>
                    <a:pt x="124460" y="3098520"/>
                  </a:lnTo>
                  <a:cubicBezTo>
                    <a:pt x="55880" y="3098520"/>
                    <a:pt x="0" y="3042640"/>
                    <a:pt x="0" y="2974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64201" y="0"/>
                  </a:lnTo>
                  <a:cubicBezTo>
                    <a:pt x="7632781" y="0"/>
                    <a:pt x="7688661" y="55880"/>
                    <a:pt x="7688661" y="124460"/>
                  </a:cubicBezTo>
                  <a:lnTo>
                    <a:pt x="7688661" y="2974061"/>
                  </a:lnTo>
                  <a:cubicBezTo>
                    <a:pt x="7688661" y="3042640"/>
                    <a:pt x="7632781" y="3098520"/>
                    <a:pt x="7564201" y="309852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8868" y="4899815"/>
            <a:ext cx="2050862" cy="19073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5643" y="1681229"/>
            <a:ext cx="2050862" cy="19073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04138" y="5441580"/>
            <a:ext cx="2895592" cy="272185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2063" y="2348521"/>
            <a:ext cx="3307668" cy="208383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5154" y="1002930"/>
            <a:ext cx="7944744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Data leakage Detection Techniques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6160759" y="8683665"/>
            <a:ext cx="720315" cy="720315"/>
            <a:chOff x="0" y="0"/>
            <a:chExt cx="960421" cy="960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001060" y="4893980"/>
            <a:ext cx="13018169" cy="195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implementing and verifying the allocation strategies for sample data requests</a:t>
            </a:r>
          </a:p>
          <a:p>
            <a:pPr marL="1511337" indent="-503779" lvl="2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round-robin</a:t>
            </a:r>
          </a:p>
          <a:p>
            <a:pPr marL="1511337" indent="-503779" lvl="2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three new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1479" y="3428536"/>
            <a:ext cx="7383628" cy="61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0"/>
              </a:lnSpc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2. Data Allocation Problem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6475" y="829309"/>
            <a:ext cx="9210261" cy="7916433"/>
            <a:chOff x="0" y="0"/>
            <a:chExt cx="3807918" cy="32729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72994"/>
            </a:xfrm>
            <a:custGeom>
              <a:avLst/>
              <a:gdLst/>
              <a:ahLst/>
              <a:cxnLst/>
              <a:rect r="r" b="b" t="t" l="l"/>
              <a:pathLst>
                <a:path h="3272994" w="3807919">
                  <a:moveTo>
                    <a:pt x="3683458" y="3272994"/>
                  </a:moveTo>
                  <a:lnTo>
                    <a:pt x="124460" y="3272994"/>
                  </a:lnTo>
                  <a:cubicBezTo>
                    <a:pt x="55880" y="3272994"/>
                    <a:pt x="0" y="3217114"/>
                    <a:pt x="0" y="3148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48535"/>
                  </a:lnTo>
                  <a:cubicBezTo>
                    <a:pt x="3807919" y="3217114"/>
                    <a:pt x="3752038" y="3272994"/>
                    <a:pt x="3683458" y="32729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1297430"/>
            <a:ext cx="8925174" cy="7960870"/>
            <a:chOff x="0" y="0"/>
            <a:chExt cx="3690051" cy="32913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291367"/>
            </a:xfrm>
            <a:custGeom>
              <a:avLst/>
              <a:gdLst/>
              <a:ahLst/>
              <a:cxnLst/>
              <a:rect r="r" b="b" t="t" l="l"/>
              <a:pathLst>
                <a:path h="3291367" w="3690051">
                  <a:moveTo>
                    <a:pt x="3565591" y="3291367"/>
                  </a:moveTo>
                  <a:lnTo>
                    <a:pt x="124460" y="3291367"/>
                  </a:lnTo>
                  <a:cubicBezTo>
                    <a:pt x="55880" y="3291367"/>
                    <a:pt x="0" y="3235487"/>
                    <a:pt x="0" y="3166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166907"/>
                  </a:lnTo>
                  <a:cubicBezTo>
                    <a:pt x="3690051" y="3235487"/>
                    <a:pt x="3634171" y="3291367"/>
                    <a:pt x="3565591" y="329136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3632" t="0" r="27605" b="5921"/>
          <a:stretch>
            <a:fillRect/>
          </a:stretch>
        </p:blipFill>
        <p:spPr>
          <a:xfrm flipH="false" flipV="false" rot="0">
            <a:off x="9144000" y="5143500"/>
            <a:ext cx="6638742" cy="108996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2375" y="704850"/>
            <a:ext cx="7944744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Data leakage Detection Techniques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6034" y="4086511"/>
            <a:ext cx="6612094" cy="488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it is crucial to identify the possibility of any sort of leakage in which some of the agents were involved in a particular leaked set of S.</a:t>
            </a:r>
          </a:p>
          <a:p>
            <a:pPr>
              <a:lnSpc>
                <a:spcPts val="3850"/>
              </a:lnSpc>
            </a:pP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If the agent that leaked the data is to be identified, then the minimum value of Δ(i, j) should be maximized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375" y="2833158"/>
            <a:ext cx="7554100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0048CD"/>
                </a:solidFill>
                <a:latin typeface="Muli Regular"/>
              </a:rPr>
              <a:t>3. Optimization 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3996" y="1861105"/>
            <a:ext cx="6612094" cy="299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311" indent="-334655" lvl="1">
              <a:lnSpc>
                <a:spcPts val="3410"/>
              </a:lnSpc>
              <a:buFont typeface="Arial"/>
              <a:buChar char="•"/>
            </a:pPr>
            <a:r>
              <a:rPr lang="en-US" sz="3100" spc="-31">
                <a:solidFill>
                  <a:srgbClr val="FFFFFF"/>
                </a:solidFill>
                <a:latin typeface="Muli Regular"/>
              </a:rPr>
              <a:t>Pr(Gj |Ai) is the probability that agent Aj is guilty if the distributor discovers a leaked table S containing all Ai objects</a:t>
            </a:r>
          </a:p>
          <a:p>
            <a:pPr>
              <a:lnSpc>
                <a:spcPts val="3410"/>
              </a:lnSpc>
            </a:pPr>
          </a:p>
          <a:p>
            <a:pPr marL="669311" indent="-334655" lvl="1">
              <a:lnSpc>
                <a:spcPts val="3410"/>
              </a:lnSpc>
              <a:buFont typeface="Arial"/>
              <a:buChar char="•"/>
            </a:pPr>
            <a:r>
              <a:rPr lang="en-US" sz="3100" spc="-31">
                <a:solidFill>
                  <a:srgbClr val="FFFFFF"/>
                </a:solidFill>
                <a:latin typeface="Muli Regular"/>
              </a:rPr>
              <a:t>We define the different functions Δ(i,j) 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3996" y="6537612"/>
            <a:ext cx="6612094" cy="214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311" indent="-334655" lvl="1">
              <a:lnSpc>
                <a:spcPts val="3410"/>
              </a:lnSpc>
              <a:buFont typeface="Arial"/>
              <a:buChar char="•"/>
            </a:pPr>
            <a:r>
              <a:rPr lang="en-US" sz="3100" spc="-31">
                <a:solidFill>
                  <a:srgbClr val="FFFFFF"/>
                </a:solidFill>
                <a:latin typeface="Muli Regular"/>
              </a:rPr>
              <a:t>Δ(i, j)  is a metric for assessing the guilt of an agent</a:t>
            </a:r>
          </a:p>
          <a:p>
            <a:pPr marL="669311" indent="-334655" lvl="1">
              <a:lnSpc>
                <a:spcPts val="3410"/>
              </a:lnSpc>
              <a:buFont typeface="Arial"/>
              <a:buChar char="•"/>
            </a:pPr>
            <a:r>
              <a:rPr lang="en-US" sz="3100" spc="-31">
                <a:solidFill>
                  <a:srgbClr val="FFFFFF"/>
                </a:solidFill>
                <a:latin typeface="Muli Regular"/>
              </a:rPr>
              <a:t>Δ(i, j) is positive for agent Aj whose set does not contain all data of the leaked set.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16518730" y="8537985"/>
            <a:ext cx="720315" cy="720315"/>
            <a:chOff x="0" y="0"/>
            <a:chExt cx="960421" cy="96042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10625"/>
          <a:stretch>
            <a:fillRect/>
          </a:stretch>
        </p:blipFill>
        <p:spPr>
          <a:xfrm flipH="false" flipV="false" rot="0">
            <a:off x="1650005" y="2688543"/>
            <a:ext cx="11153697" cy="31465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752250"/>
            <a:ext cx="10761874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0"/>
              </a:lnSpc>
            </a:pPr>
            <a:r>
              <a:rPr lang="en-US" sz="5900" spc="-59">
                <a:solidFill>
                  <a:srgbClr val="FFFFFF"/>
                </a:solidFill>
                <a:latin typeface="Muli Bold"/>
              </a:rPr>
              <a:t>Data Allocation Strategies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0005" y="6177167"/>
            <a:ext cx="9910249" cy="172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0"/>
              </a:lnSpc>
            </a:pPr>
            <a:r>
              <a:rPr lang="en-US" sz="4100" spc="-41">
                <a:solidFill>
                  <a:srgbClr val="FFFFFF"/>
                </a:solidFill>
                <a:latin typeface="Muli Regular"/>
              </a:rPr>
              <a:t>Time complexity O(η λ SUM) </a:t>
            </a:r>
          </a:p>
          <a:p>
            <a:pPr>
              <a:lnSpc>
                <a:spcPts val="4510"/>
              </a:lnSpc>
            </a:pPr>
            <a:r>
              <a:rPr lang="en-US" sz="4100" spc="-41">
                <a:solidFill>
                  <a:srgbClr val="FFFFFF"/>
                </a:solidFill>
                <a:latin typeface="Muli Regular"/>
              </a:rPr>
              <a:t>w</a:t>
            </a:r>
            <a:r>
              <a:rPr lang="en-US" sz="4100" spc="-41">
                <a:solidFill>
                  <a:srgbClr val="FFFFFF"/>
                </a:solidFill>
                <a:latin typeface="Muli Regular"/>
              </a:rPr>
              <a:t>here η  = running time of SelectAgent()</a:t>
            </a:r>
          </a:p>
          <a:p>
            <a:pPr>
              <a:lnSpc>
                <a:spcPts val="4510"/>
              </a:lnSpc>
            </a:pPr>
            <a:r>
              <a:rPr lang="en-US" sz="4100" spc="-41">
                <a:solidFill>
                  <a:srgbClr val="FFFFFF"/>
                </a:solidFill>
                <a:latin typeface="Muli Regular"/>
              </a:rPr>
              <a:t>             </a:t>
            </a:r>
            <a:r>
              <a:rPr lang="en-US" sz="4100" spc="-41">
                <a:solidFill>
                  <a:srgbClr val="FFFFFF"/>
                </a:solidFill>
                <a:latin typeface="Muli Regular"/>
              </a:rPr>
              <a:t>λ = running time of SelectObject()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5080" y="1833854"/>
            <a:ext cx="10761874" cy="70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FFFFFF"/>
                </a:solidFill>
                <a:latin typeface="Muli Bold"/>
              </a:rPr>
              <a:t>General Algorithm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375" y="1108710"/>
            <a:ext cx="7944744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Object Allocation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2375" y="4042060"/>
            <a:ext cx="6612094" cy="390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satisfies agents’ requests but ignores the distributor’s objective. </a:t>
            </a: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randomly selects an object from the distributor’s data set</a:t>
            </a: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It may yield a poor data allocation.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2375" y="2612152"/>
            <a:ext cx="6612094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33" indent="-518166" lvl="1">
              <a:lnSpc>
                <a:spcPts val="5280"/>
              </a:lnSpc>
              <a:buFont typeface="Arial"/>
              <a:buChar char="•"/>
            </a:pPr>
            <a:r>
              <a:rPr lang="en-US" sz="4800" spc="-48">
                <a:solidFill>
                  <a:srgbClr val="0048CD"/>
                </a:solidFill>
                <a:latin typeface="Muli Regular"/>
              </a:rPr>
              <a:t> s-random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16475" y="829309"/>
            <a:ext cx="9210261" cy="7916433"/>
            <a:chOff x="0" y="0"/>
            <a:chExt cx="3807918" cy="327299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07919" cy="3272994"/>
            </a:xfrm>
            <a:custGeom>
              <a:avLst/>
              <a:gdLst/>
              <a:ahLst/>
              <a:cxnLst/>
              <a:rect r="r" b="b" t="t" l="l"/>
              <a:pathLst>
                <a:path h="3272994" w="3807919">
                  <a:moveTo>
                    <a:pt x="3683458" y="3272994"/>
                  </a:moveTo>
                  <a:lnTo>
                    <a:pt x="124460" y="3272994"/>
                  </a:lnTo>
                  <a:cubicBezTo>
                    <a:pt x="55880" y="3272994"/>
                    <a:pt x="0" y="3217114"/>
                    <a:pt x="0" y="3148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48535"/>
                  </a:lnTo>
                  <a:cubicBezTo>
                    <a:pt x="3807919" y="3217114"/>
                    <a:pt x="3752038" y="3272994"/>
                    <a:pt x="3683458" y="32729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34126" y="1297430"/>
            <a:ext cx="8925174" cy="7960870"/>
            <a:chOff x="0" y="0"/>
            <a:chExt cx="3690051" cy="32913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90051" cy="3291367"/>
            </a:xfrm>
            <a:custGeom>
              <a:avLst/>
              <a:gdLst/>
              <a:ahLst/>
              <a:cxnLst/>
              <a:rect r="r" b="b" t="t" l="l"/>
              <a:pathLst>
                <a:path h="3291367" w="3690051">
                  <a:moveTo>
                    <a:pt x="3565591" y="3291367"/>
                  </a:moveTo>
                  <a:lnTo>
                    <a:pt x="124460" y="3291367"/>
                  </a:lnTo>
                  <a:cubicBezTo>
                    <a:pt x="55880" y="3291367"/>
                    <a:pt x="0" y="3235487"/>
                    <a:pt x="0" y="3166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166907"/>
                  </a:lnTo>
                  <a:cubicBezTo>
                    <a:pt x="3690051" y="3235487"/>
                    <a:pt x="3634171" y="3291367"/>
                    <a:pt x="3565591" y="329136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9284" y="1657496"/>
            <a:ext cx="3307668" cy="208383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8633159" y="4293495"/>
            <a:ext cx="6612094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Time Complexity:- O(1)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375" y="1108710"/>
            <a:ext cx="7944744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Object Allocation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0733" y="4023267"/>
            <a:ext cx="6333736" cy="342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Each agent can receive a distinct data object</a:t>
            </a: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creates a list of data objects that have the least number of agents</a:t>
            </a: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an object randomly selected from this subset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0733" y="2612152"/>
            <a:ext cx="6612094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0048CD"/>
                </a:solidFill>
                <a:latin typeface="Muli Regular"/>
              </a:rPr>
              <a:t>  2. s-overlap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16475" y="829309"/>
            <a:ext cx="9210261" cy="7916433"/>
            <a:chOff x="0" y="0"/>
            <a:chExt cx="3807918" cy="327299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07919" cy="3272994"/>
            </a:xfrm>
            <a:custGeom>
              <a:avLst/>
              <a:gdLst/>
              <a:ahLst/>
              <a:cxnLst/>
              <a:rect r="r" b="b" t="t" l="l"/>
              <a:pathLst>
                <a:path h="3272994" w="3807919">
                  <a:moveTo>
                    <a:pt x="3683458" y="3272994"/>
                  </a:moveTo>
                  <a:lnTo>
                    <a:pt x="124460" y="3272994"/>
                  </a:lnTo>
                  <a:cubicBezTo>
                    <a:pt x="55880" y="3272994"/>
                    <a:pt x="0" y="3217114"/>
                    <a:pt x="0" y="3148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48535"/>
                  </a:lnTo>
                  <a:cubicBezTo>
                    <a:pt x="3807919" y="3217114"/>
                    <a:pt x="3752038" y="3272994"/>
                    <a:pt x="3683458" y="32729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34126" y="1297430"/>
            <a:ext cx="8925174" cy="7960870"/>
            <a:chOff x="0" y="0"/>
            <a:chExt cx="3690051" cy="32913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90051" cy="3291367"/>
            </a:xfrm>
            <a:custGeom>
              <a:avLst/>
              <a:gdLst/>
              <a:ahLst/>
              <a:cxnLst/>
              <a:rect r="r" b="b" t="t" l="l"/>
              <a:pathLst>
                <a:path h="3291367" w="3690051">
                  <a:moveTo>
                    <a:pt x="3565591" y="3291367"/>
                  </a:moveTo>
                  <a:lnTo>
                    <a:pt x="124460" y="3291367"/>
                  </a:lnTo>
                  <a:cubicBezTo>
                    <a:pt x="55880" y="3291367"/>
                    <a:pt x="0" y="3235487"/>
                    <a:pt x="0" y="3166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166907"/>
                  </a:lnTo>
                  <a:cubicBezTo>
                    <a:pt x="3690051" y="3235487"/>
                    <a:pt x="3634171" y="3291367"/>
                    <a:pt x="3565591" y="329136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9284" y="1657496"/>
            <a:ext cx="3307668" cy="208383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8209266" y="3761752"/>
            <a:ext cx="6200018" cy="244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If we keep in memory the set of k objects allocated to the least number of agents </a:t>
            </a: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Time Complexity:- O(1)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596" y="647700"/>
            <a:ext cx="16910139" cy="9171716"/>
            <a:chOff x="0" y="0"/>
            <a:chExt cx="6834589" cy="370694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834589" cy="3706942"/>
            </a:xfrm>
            <a:custGeom>
              <a:avLst/>
              <a:gdLst/>
              <a:ahLst/>
              <a:cxnLst/>
              <a:rect r="r" b="b" t="t" l="l"/>
              <a:pathLst>
                <a:path h="3706942" w="6834589">
                  <a:moveTo>
                    <a:pt x="6710129" y="3706942"/>
                  </a:moveTo>
                  <a:lnTo>
                    <a:pt x="124460" y="3706942"/>
                  </a:lnTo>
                  <a:cubicBezTo>
                    <a:pt x="55880" y="3706942"/>
                    <a:pt x="0" y="3651062"/>
                    <a:pt x="0" y="3582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10129" y="0"/>
                  </a:lnTo>
                  <a:cubicBezTo>
                    <a:pt x="6778709" y="0"/>
                    <a:pt x="6834589" y="55880"/>
                    <a:pt x="6834589" y="124460"/>
                  </a:cubicBezTo>
                  <a:lnTo>
                    <a:pt x="6834589" y="3582482"/>
                  </a:lnTo>
                  <a:cubicBezTo>
                    <a:pt x="6834589" y="3651062"/>
                    <a:pt x="6778709" y="3706942"/>
                    <a:pt x="6710129" y="37069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0733" y="2118885"/>
            <a:ext cx="16618567" cy="7700531"/>
            <a:chOff x="0" y="0"/>
            <a:chExt cx="6870831" cy="3183731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870832" cy="3183731"/>
            </a:xfrm>
            <a:custGeom>
              <a:avLst/>
              <a:gdLst/>
              <a:ahLst/>
              <a:cxnLst/>
              <a:rect r="r" b="b" t="t" l="l"/>
              <a:pathLst>
                <a:path h="3183731" w="6870832">
                  <a:moveTo>
                    <a:pt x="6746371" y="3183731"/>
                  </a:moveTo>
                  <a:lnTo>
                    <a:pt x="124460" y="3183731"/>
                  </a:lnTo>
                  <a:cubicBezTo>
                    <a:pt x="55880" y="3183731"/>
                    <a:pt x="0" y="3127851"/>
                    <a:pt x="0" y="30592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46371" y="0"/>
                  </a:lnTo>
                  <a:cubicBezTo>
                    <a:pt x="6814951" y="0"/>
                    <a:pt x="6870832" y="55880"/>
                    <a:pt x="6870832" y="124460"/>
                  </a:cubicBezTo>
                  <a:lnTo>
                    <a:pt x="6870832" y="3059271"/>
                  </a:lnTo>
                  <a:cubicBezTo>
                    <a:pt x="6870832" y="3127851"/>
                    <a:pt x="6814951" y="3183731"/>
                    <a:pt x="6746371" y="3183731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10800000">
            <a:off x="16141639" y="8898142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362375" y="1108710"/>
            <a:ext cx="7944744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Object Allocation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733" y="2612152"/>
            <a:ext cx="6612094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FFFFFF"/>
                </a:solidFill>
                <a:latin typeface="Muli Regular"/>
              </a:rPr>
              <a:t>  3. s-max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272" y="3786393"/>
            <a:ext cx="7105015" cy="293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allocate the object that provides the minimum </a:t>
            </a:r>
          </a:p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      increase of the maximum </a:t>
            </a:r>
          </a:p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      </a:t>
            </a:r>
            <a:r>
              <a:rPr lang="en-US" sz="3500" spc="-35">
                <a:solidFill>
                  <a:srgbClr val="FFFFFF"/>
                </a:solidFill>
                <a:latin typeface="Muli Regular"/>
              </a:rPr>
              <a:t>relative overlap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Time Complexity:- O( |D| n)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011483" y="2920762"/>
            <a:ext cx="9850471" cy="5442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88421" y="2273582"/>
            <a:ext cx="16230600" cy="7201473"/>
            <a:chOff x="0" y="0"/>
            <a:chExt cx="6710429" cy="297739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710429" cy="2977399"/>
            </a:xfrm>
            <a:custGeom>
              <a:avLst/>
              <a:gdLst/>
              <a:ahLst/>
              <a:cxnLst/>
              <a:rect r="r" b="b" t="t" l="l"/>
              <a:pathLst>
                <a:path h="2977399" w="6710429">
                  <a:moveTo>
                    <a:pt x="6585969" y="2977399"/>
                  </a:moveTo>
                  <a:lnTo>
                    <a:pt x="124460" y="2977399"/>
                  </a:lnTo>
                  <a:cubicBezTo>
                    <a:pt x="55880" y="2977399"/>
                    <a:pt x="0" y="2921519"/>
                    <a:pt x="0" y="2852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85969" y="0"/>
                  </a:lnTo>
                  <a:cubicBezTo>
                    <a:pt x="6654549" y="0"/>
                    <a:pt x="6710429" y="55880"/>
                    <a:pt x="6710429" y="124460"/>
                  </a:cubicBezTo>
                  <a:lnTo>
                    <a:pt x="6710429" y="2852939"/>
                  </a:lnTo>
                  <a:cubicBezTo>
                    <a:pt x="6710429" y="2921519"/>
                    <a:pt x="6654549" y="2977399"/>
                    <a:pt x="6585969" y="29773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85850"/>
            <a:ext cx="5922248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0"/>
              </a:lnSpc>
            </a:pPr>
            <a:r>
              <a:rPr lang="en-US" sz="5900" spc="-59">
                <a:solidFill>
                  <a:srgbClr val="FFFFFF"/>
                </a:solidFill>
                <a:latin typeface="Muli Bold"/>
              </a:rPr>
              <a:t>Agent Selection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6740" y="4472763"/>
            <a:ext cx="1546363" cy="15463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0418" y="6467529"/>
            <a:ext cx="1546363" cy="154636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-3859785">
            <a:off x="14286923" y="4065338"/>
            <a:ext cx="749985" cy="322045"/>
            <a:chOff x="0" y="0"/>
            <a:chExt cx="1330922" cy="571500"/>
          </a:xfrm>
        </p:grpSpPr>
        <p:sp>
          <p:nvSpPr>
            <p:cNvPr name="Freeform 10" id="10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r="r" b="b" t="t" l="l"/>
              <a:pathLst>
                <a:path h="69850" w="1330922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0418" y="2471605"/>
            <a:ext cx="1546363" cy="154636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3642835">
            <a:off x="14332350" y="6119128"/>
            <a:ext cx="749985" cy="322045"/>
            <a:chOff x="0" y="0"/>
            <a:chExt cx="1330922" cy="571500"/>
          </a:xfrm>
        </p:grpSpPr>
        <p:sp>
          <p:nvSpPr>
            <p:cNvPr name="Freeform 13" id="13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r="r" b="b" t="t" l="l"/>
              <a:pathLst>
                <a:path h="69850" w="1330922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8284" y="2302707"/>
            <a:ext cx="1250633" cy="15159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6243" y="4599665"/>
            <a:ext cx="1767357" cy="136086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9590" y="6467529"/>
            <a:ext cx="1602449" cy="154636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499758" y="2528755"/>
            <a:ext cx="5922248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1. Round Robin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7015" y="3513278"/>
            <a:ext cx="10775904" cy="195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allocate one data object to each agent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a significant disadvantage is the first one has to wait till all agents get one object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9758" y="5784268"/>
            <a:ext cx="10177378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2. First Come First Serve (FCFS)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7015" y="6661150"/>
            <a:ext cx="10775904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satisfy an agent before allocating any data object to the following agent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 the agent requesting earlier does not need to wait for other agents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88421" y="2273582"/>
            <a:ext cx="16230600" cy="7201473"/>
            <a:chOff x="0" y="0"/>
            <a:chExt cx="6710429" cy="297739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710429" cy="2977399"/>
            </a:xfrm>
            <a:custGeom>
              <a:avLst/>
              <a:gdLst/>
              <a:ahLst/>
              <a:cxnLst/>
              <a:rect r="r" b="b" t="t" l="l"/>
              <a:pathLst>
                <a:path h="2977399" w="6710429">
                  <a:moveTo>
                    <a:pt x="6585969" y="2977399"/>
                  </a:moveTo>
                  <a:lnTo>
                    <a:pt x="124460" y="2977399"/>
                  </a:lnTo>
                  <a:cubicBezTo>
                    <a:pt x="55880" y="2977399"/>
                    <a:pt x="0" y="2921519"/>
                    <a:pt x="0" y="2852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85969" y="0"/>
                  </a:lnTo>
                  <a:cubicBezTo>
                    <a:pt x="6654549" y="0"/>
                    <a:pt x="6710429" y="55880"/>
                    <a:pt x="6710429" y="124460"/>
                  </a:cubicBezTo>
                  <a:lnTo>
                    <a:pt x="6710429" y="2852939"/>
                  </a:lnTo>
                  <a:cubicBezTo>
                    <a:pt x="6710429" y="2921519"/>
                    <a:pt x="6654549" y="2977399"/>
                    <a:pt x="6585969" y="29773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85850"/>
            <a:ext cx="5922248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0"/>
              </a:lnSpc>
            </a:pPr>
            <a:r>
              <a:rPr lang="en-US" sz="5900" spc="-59">
                <a:solidFill>
                  <a:srgbClr val="FFFFFF"/>
                </a:solidFill>
                <a:latin typeface="Muli Bold"/>
              </a:rPr>
              <a:t>Agent Selection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6740" y="4472763"/>
            <a:ext cx="1546363" cy="15463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0418" y="6467529"/>
            <a:ext cx="1546363" cy="154636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-3859785">
            <a:off x="14286923" y="4065338"/>
            <a:ext cx="749985" cy="322045"/>
            <a:chOff x="0" y="0"/>
            <a:chExt cx="1330922" cy="571500"/>
          </a:xfrm>
        </p:grpSpPr>
        <p:sp>
          <p:nvSpPr>
            <p:cNvPr name="Freeform 10" id="10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r="r" b="b" t="t" l="l"/>
              <a:pathLst>
                <a:path h="69850" w="1330922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0418" y="2471605"/>
            <a:ext cx="1546363" cy="154636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3642835">
            <a:off x="14332350" y="6119128"/>
            <a:ext cx="749985" cy="322045"/>
            <a:chOff x="0" y="0"/>
            <a:chExt cx="1330922" cy="571500"/>
          </a:xfrm>
        </p:grpSpPr>
        <p:sp>
          <p:nvSpPr>
            <p:cNvPr name="Freeform 13" id="13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r="r" b="b" t="t" l="l"/>
              <a:pathLst>
                <a:path h="69850" w="1330922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8284" y="2302707"/>
            <a:ext cx="1250633" cy="15159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6243" y="4599665"/>
            <a:ext cx="1767357" cy="136086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9590" y="6467529"/>
            <a:ext cx="1602449" cy="154636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499758" y="2528755"/>
            <a:ext cx="9546122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3.  Longest Request First (LRF)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7015" y="3250116"/>
            <a:ext cx="10775904" cy="342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order the agents in decreasing order of their requests, and then the served as in FCFS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the agent with the highest request does not need to wait for other agents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it may give poor allocation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9758" y="6927655"/>
            <a:ext cx="10177378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4. Shortest Request First (SRF)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7015" y="7764032"/>
            <a:ext cx="10775904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agents with the smaller size of requests are satisfied first completely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723" y="1928161"/>
            <a:ext cx="16589012" cy="7330139"/>
            <a:chOff x="0" y="0"/>
            <a:chExt cx="6858612" cy="303059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858612" cy="3030595"/>
            </a:xfrm>
            <a:custGeom>
              <a:avLst/>
              <a:gdLst/>
              <a:ahLst/>
              <a:cxnLst/>
              <a:rect r="r" b="b" t="t" l="l"/>
              <a:pathLst>
                <a:path h="3030595" w="6858612">
                  <a:moveTo>
                    <a:pt x="6734152" y="3030595"/>
                  </a:moveTo>
                  <a:lnTo>
                    <a:pt x="124460" y="3030595"/>
                  </a:lnTo>
                  <a:cubicBezTo>
                    <a:pt x="55880" y="3030595"/>
                    <a:pt x="0" y="2974715"/>
                    <a:pt x="0" y="29061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4153" y="0"/>
                  </a:lnTo>
                  <a:cubicBezTo>
                    <a:pt x="6802732" y="0"/>
                    <a:pt x="6858612" y="55880"/>
                    <a:pt x="6858612" y="124460"/>
                  </a:cubicBezTo>
                  <a:lnTo>
                    <a:pt x="6858612" y="2906135"/>
                  </a:lnTo>
                  <a:cubicBezTo>
                    <a:pt x="6858612" y="2974715"/>
                    <a:pt x="6802732" y="3030595"/>
                    <a:pt x="6734153" y="30305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7723" y="745317"/>
            <a:ext cx="6887775" cy="101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Agent Selection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443042"/>
            <a:ext cx="16230600" cy="7271827"/>
            <a:chOff x="0" y="0"/>
            <a:chExt cx="6710429" cy="300648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710429" cy="3006487"/>
            </a:xfrm>
            <a:custGeom>
              <a:avLst/>
              <a:gdLst/>
              <a:ahLst/>
              <a:cxnLst/>
              <a:rect r="r" b="b" t="t" l="l"/>
              <a:pathLst>
                <a:path h="3006487" w="6710429">
                  <a:moveTo>
                    <a:pt x="6585969" y="3006487"/>
                  </a:moveTo>
                  <a:lnTo>
                    <a:pt x="124460" y="3006487"/>
                  </a:lnTo>
                  <a:cubicBezTo>
                    <a:pt x="55880" y="3006487"/>
                    <a:pt x="0" y="2950607"/>
                    <a:pt x="0" y="2882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85969" y="0"/>
                  </a:lnTo>
                  <a:cubicBezTo>
                    <a:pt x="6654549" y="0"/>
                    <a:pt x="6710429" y="55880"/>
                    <a:pt x="6710429" y="124460"/>
                  </a:cubicBezTo>
                  <a:lnTo>
                    <a:pt x="6710429" y="2882027"/>
                  </a:lnTo>
                  <a:cubicBezTo>
                    <a:pt x="6710429" y="2950607"/>
                    <a:pt x="6654549" y="3006487"/>
                    <a:pt x="6585969" y="300648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710177" y="3089871"/>
            <a:ext cx="9546122" cy="6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0"/>
              </a:lnSpc>
            </a:pPr>
            <a:r>
              <a:rPr lang="en-US" sz="4900" spc="-49">
                <a:solidFill>
                  <a:srgbClr val="FFFFFF"/>
                </a:solidFill>
                <a:latin typeface="Muli Bold"/>
              </a:rPr>
              <a:t>Algorithms Comparison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7546" y="3816793"/>
            <a:ext cx="10775904" cy="39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The SRF allocation is better than the LRF allocation</a:t>
            </a:r>
          </a:p>
          <a:p>
            <a:pPr>
              <a:lnSpc>
                <a:spcPts val="3850"/>
              </a:lnSpc>
            </a:pPr>
          </a:p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      In LRF   </a:t>
            </a:r>
            <a:r>
              <a:rPr lang="en-US" sz="3500" spc="-35">
                <a:solidFill>
                  <a:srgbClr val="FFFFFF"/>
                </a:solidFill>
                <a:latin typeface="Muli Regular"/>
              </a:rPr>
              <a:t>A1 = {d1,d3,d4} , A2 = {d1,d4} </a:t>
            </a:r>
          </a:p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      In SRF   A2 = {d1,d4}, A1 = {d1,d3,d4}</a:t>
            </a:r>
          </a:p>
          <a:p>
            <a:pPr>
              <a:lnSpc>
                <a:spcPts val="3850"/>
              </a:lnSpc>
            </a:pPr>
          </a:p>
          <a:p>
            <a:pPr marL="755651" indent="-37782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In LRF allocation completely overlap can occur, but in SRF, there is no complete overlapping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366" y="662936"/>
            <a:ext cx="16176290" cy="8183191"/>
            <a:chOff x="0" y="0"/>
            <a:chExt cx="6431126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431126" cy="3253350"/>
            </a:xfrm>
            <a:custGeom>
              <a:avLst/>
              <a:gdLst/>
              <a:ahLst/>
              <a:cxnLst/>
              <a:rect r="r" b="b" t="t" l="l"/>
              <a:pathLst>
                <a:path h="3253350" w="6431126">
                  <a:moveTo>
                    <a:pt x="6306666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06666" y="0"/>
                  </a:lnTo>
                  <a:cubicBezTo>
                    <a:pt x="6375246" y="0"/>
                    <a:pt x="6431126" y="55880"/>
                    <a:pt x="6431126" y="124460"/>
                  </a:cubicBezTo>
                  <a:lnTo>
                    <a:pt x="6431126" y="3128890"/>
                  </a:lnTo>
                  <a:cubicBezTo>
                    <a:pt x="6431126" y="3197470"/>
                    <a:pt x="6375246" y="3253350"/>
                    <a:pt x="6306666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44901" y="1028700"/>
            <a:ext cx="16020258" cy="8319496"/>
            <a:chOff x="0" y="0"/>
            <a:chExt cx="6710429" cy="3484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710429" cy="3484800"/>
            </a:xfrm>
            <a:custGeom>
              <a:avLst/>
              <a:gdLst/>
              <a:ahLst/>
              <a:cxnLst/>
              <a:rect r="r" b="b" t="t" l="l"/>
              <a:pathLst>
                <a:path h="3484800" w="6710429">
                  <a:moveTo>
                    <a:pt x="6585969" y="3484800"/>
                  </a:moveTo>
                  <a:lnTo>
                    <a:pt x="124460" y="3484800"/>
                  </a:lnTo>
                  <a:cubicBezTo>
                    <a:pt x="55880" y="3484800"/>
                    <a:pt x="0" y="3428919"/>
                    <a:pt x="0" y="33603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85969" y="0"/>
                  </a:lnTo>
                  <a:cubicBezTo>
                    <a:pt x="6654549" y="0"/>
                    <a:pt x="6710429" y="55880"/>
                    <a:pt x="6710429" y="124460"/>
                  </a:cubicBezTo>
                  <a:lnTo>
                    <a:pt x="6710429" y="3360340"/>
                  </a:lnTo>
                  <a:cubicBezTo>
                    <a:pt x="6710429" y="3428920"/>
                    <a:pt x="6654549" y="3484800"/>
                    <a:pt x="6585969" y="34848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4901" y="2090706"/>
            <a:ext cx="11406381" cy="536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86" indent="-464193" lvl="1">
              <a:lnSpc>
                <a:spcPts val="4730"/>
              </a:lnSpc>
              <a:buFont typeface="Arial"/>
              <a:buChar char="•"/>
            </a:pPr>
            <a:r>
              <a:rPr lang="en-US" sz="4300" spc="-43">
                <a:solidFill>
                  <a:srgbClr val="FFFFFF"/>
                </a:solidFill>
                <a:latin typeface="Muli Bold Bold"/>
              </a:rPr>
              <a:t>Which Type of Data can get leaked?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Personal information of customers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Business plans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Financial conditions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Various Document/Proofs of Users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Information of patients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credit-card data of employees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Payment details</a:t>
            </a:r>
          </a:p>
          <a:p>
            <a:pPr marL="1856771" indent="-618924" lvl="2">
              <a:lnSpc>
                <a:spcPts val="4730"/>
              </a:lnSpc>
              <a:buFont typeface="Arial"/>
              <a:buChar char="⚬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 Future Plans of Companies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5670" y="4844031"/>
            <a:ext cx="2050862" cy="19073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5670" y="889996"/>
            <a:ext cx="2050862" cy="19073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10940" y="4844031"/>
            <a:ext cx="2895592" cy="27218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98865" y="1899793"/>
            <a:ext cx="3307668" cy="208383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0800000">
            <a:off x="14898579" y="8125811"/>
            <a:ext cx="720315" cy="720315"/>
            <a:chOff x="0" y="0"/>
            <a:chExt cx="960421" cy="960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1212" y="5560751"/>
            <a:ext cx="6023346" cy="1914009"/>
            <a:chOff x="0" y="0"/>
            <a:chExt cx="4218643" cy="134053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18643" cy="1340538"/>
            </a:xfrm>
            <a:custGeom>
              <a:avLst/>
              <a:gdLst/>
              <a:ahLst/>
              <a:cxnLst/>
              <a:rect r="r" b="b" t="t" l="l"/>
              <a:pathLst>
                <a:path h="1340538" w="4218643">
                  <a:moveTo>
                    <a:pt x="4094183" y="1340538"/>
                  </a:moveTo>
                  <a:lnTo>
                    <a:pt x="124460" y="1340538"/>
                  </a:lnTo>
                  <a:cubicBezTo>
                    <a:pt x="55880" y="1340538"/>
                    <a:pt x="0" y="1284658"/>
                    <a:pt x="0" y="12160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94183" y="0"/>
                  </a:lnTo>
                  <a:cubicBezTo>
                    <a:pt x="4162763" y="0"/>
                    <a:pt x="4218643" y="55880"/>
                    <a:pt x="4218643" y="124460"/>
                  </a:cubicBezTo>
                  <a:lnTo>
                    <a:pt x="4218643" y="1216078"/>
                  </a:lnTo>
                  <a:cubicBezTo>
                    <a:pt x="4218643" y="1284658"/>
                    <a:pt x="4162763" y="1340538"/>
                    <a:pt x="4094183" y="13405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6304" y="7971710"/>
            <a:ext cx="1383430" cy="12865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284" y="817830"/>
            <a:ext cx="1383430" cy="128659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14603"/>
          <a:stretch>
            <a:fillRect/>
          </a:stretch>
        </p:blipFill>
        <p:spPr>
          <a:xfrm flipH="false" flipV="false" rot="0">
            <a:off x="3566142" y="5560751"/>
            <a:ext cx="5693486" cy="19140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2921" y="709312"/>
            <a:ext cx="8821637" cy="10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Algorithms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2506" y="2680256"/>
            <a:ext cx="15227712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measure the algorithm performance and implicitly evaluate how effective the approximation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506" y="4161789"/>
            <a:ext cx="15227712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The average of Δ(i, j) values for a given allocation, and it shows how successful the guilt detection is, on average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5977980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1702" y="3723952"/>
            <a:ext cx="6344442" cy="1746116"/>
            <a:chOff x="0" y="0"/>
            <a:chExt cx="4443533" cy="122294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443533" cy="1222948"/>
            </a:xfrm>
            <a:custGeom>
              <a:avLst/>
              <a:gdLst/>
              <a:ahLst/>
              <a:cxnLst/>
              <a:rect r="r" b="b" t="t" l="l"/>
              <a:pathLst>
                <a:path h="1222948" w="4443533">
                  <a:moveTo>
                    <a:pt x="4319072" y="1222948"/>
                  </a:moveTo>
                  <a:lnTo>
                    <a:pt x="124460" y="1222948"/>
                  </a:lnTo>
                  <a:cubicBezTo>
                    <a:pt x="55880" y="1222948"/>
                    <a:pt x="0" y="1167068"/>
                    <a:pt x="0" y="10984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19073" y="0"/>
                  </a:lnTo>
                  <a:cubicBezTo>
                    <a:pt x="4387653" y="0"/>
                    <a:pt x="4443533" y="55880"/>
                    <a:pt x="4443533" y="124460"/>
                  </a:cubicBezTo>
                  <a:lnTo>
                    <a:pt x="4443533" y="1098488"/>
                  </a:lnTo>
                  <a:cubicBezTo>
                    <a:pt x="4443533" y="1167068"/>
                    <a:pt x="4387653" y="1222948"/>
                    <a:pt x="4319073" y="12229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6304" y="7971710"/>
            <a:ext cx="1383430" cy="12865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284" y="817830"/>
            <a:ext cx="1383430" cy="128659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91981" y="3815711"/>
            <a:ext cx="6023346" cy="156259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2921" y="709312"/>
            <a:ext cx="8821637" cy="10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Algorithms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8986" y="2710381"/>
            <a:ext cx="10434846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   2. min Δ is the minimum Δ(i, j) value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66360"/>
            <a:ext cx="12679310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If min Δ is small, then we will be unable to identify i as the leaker versus j. 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5977980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284" y="817830"/>
            <a:ext cx="1383430" cy="1286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3805" y="3311998"/>
            <a:ext cx="5244885" cy="46597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145" t="713" r="1693" b="713"/>
          <a:stretch>
            <a:fillRect/>
          </a:stretch>
        </p:blipFill>
        <p:spPr>
          <a:xfrm flipH="false" flipV="false" rot="0">
            <a:off x="6207147" y="3311998"/>
            <a:ext cx="5365859" cy="46597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2212" t="163" r="2212" b="0"/>
          <a:stretch>
            <a:fillRect/>
          </a:stretch>
        </p:blipFill>
        <p:spPr>
          <a:xfrm flipH="false" flipV="false" rot="0">
            <a:off x="12039488" y="3311998"/>
            <a:ext cx="5498226" cy="46597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2921" y="709312"/>
            <a:ext cx="8821637" cy="10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Algorithms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9877" y="2300561"/>
            <a:ext cx="12679310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Evaluation of Data Requests with Round-Robin technique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9877" y="8387039"/>
            <a:ext cx="3140337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(a) Average 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3460" y="8387039"/>
            <a:ext cx="4410819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(b) Average Pr{Gi|Si}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805" y="8387039"/>
            <a:ext cx="377159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(c) Average minΔ 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6683923" y="8898142"/>
            <a:ext cx="720315" cy="720315"/>
            <a:chOff x="0" y="0"/>
            <a:chExt cx="960421" cy="960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284" y="817830"/>
            <a:ext cx="1383430" cy="1286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466" t="0" r="2466" b="0"/>
          <a:stretch>
            <a:fillRect/>
          </a:stretch>
        </p:blipFill>
        <p:spPr>
          <a:xfrm flipH="false" flipV="false" rot="0">
            <a:off x="341306" y="3311998"/>
            <a:ext cx="5365859" cy="46597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02434" y="3311998"/>
            <a:ext cx="5412871" cy="47068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37" t="0" r="37" b="0"/>
          <a:stretch>
            <a:fillRect/>
          </a:stretch>
        </p:blipFill>
        <p:spPr>
          <a:xfrm flipH="false" flipV="false" rot="0">
            <a:off x="12377627" y="3226171"/>
            <a:ext cx="4821948" cy="47926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2921" y="709312"/>
            <a:ext cx="8821637" cy="10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Algorithms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098" y="2399698"/>
            <a:ext cx="1361450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Comparison of Round-Robin, FCFS, SRF and LRF techniques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9877" y="8387039"/>
            <a:ext cx="3140337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(a) Average 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3460" y="8387039"/>
            <a:ext cx="4410819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(b) Average Pr{Gi|Si}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805" y="8387039"/>
            <a:ext cx="377159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(c) Average minΔ 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6674398" y="8898142"/>
            <a:ext cx="720315" cy="720315"/>
            <a:chOff x="0" y="0"/>
            <a:chExt cx="960421" cy="960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284" y="817830"/>
            <a:ext cx="1383430" cy="1286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6603" y="3757893"/>
            <a:ext cx="16934793" cy="36621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02921" y="709312"/>
            <a:ext cx="8821637" cy="10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Algorithms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0997" y="2797155"/>
            <a:ext cx="13614503" cy="49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Comparison of existing and the different proposed techniiques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5977980" y="8537985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4343904" y="3626495"/>
            <a:ext cx="3497250" cy="2263623"/>
            <a:chOff x="0" y="0"/>
            <a:chExt cx="1923367" cy="124491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8452" y="3132082"/>
            <a:ext cx="1312426" cy="12205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77334" y="3604731"/>
            <a:ext cx="4770168" cy="41261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8142" y="379733"/>
            <a:ext cx="6060871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0048CD"/>
                </a:solidFill>
                <a:latin typeface="Muli Bold"/>
              </a:rPr>
              <a:t>Conclusion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2601" y="6979509"/>
            <a:ext cx="1234292" cy="114789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543702" y="1566828"/>
            <a:ext cx="11773474" cy="8003426"/>
            <a:chOff x="0" y="0"/>
            <a:chExt cx="5149837" cy="350078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149837" cy="3500780"/>
            </a:xfrm>
            <a:custGeom>
              <a:avLst/>
              <a:gdLst/>
              <a:ahLst/>
              <a:cxnLst/>
              <a:rect r="r" b="b" t="t" l="l"/>
              <a:pathLst>
                <a:path h="3500780" w="5149837">
                  <a:moveTo>
                    <a:pt x="5025377" y="3500779"/>
                  </a:moveTo>
                  <a:lnTo>
                    <a:pt x="124460" y="3500779"/>
                  </a:lnTo>
                  <a:cubicBezTo>
                    <a:pt x="55880" y="3500779"/>
                    <a:pt x="0" y="3444899"/>
                    <a:pt x="0" y="3376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25377" y="0"/>
                  </a:lnTo>
                  <a:cubicBezTo>
                    <a:pt x="5093957" y="0"/>
                    <a:pt x="5149837" y="55880"/>
                    <a:pt x="5149837" y="124460"/>
                  </a:cubicBezTo>
                  <a:lnTo>
                    <a:pt x="5149837" y="3376319"/>
                  </a:lnTo>
                  <a:cubicBezTo>
                    <a:pt x="5149837" y="3444900"/>
                    <a:pt x="5093957" y="3500780"/>
                    <a:pt x="5025377" y="350078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8142" y="1926816"/>
            <a:ext cx="11136241" cy="732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can use any technique depending on needs</a:t>
            </a:r>
          </a:p>
          <a:p>
            <a:pPr>
              <a:lnSpc>
                <a:spcPts val="3850"/>
              </a:lnSpc>
            </a:pPr>
          </a:p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distributing data carefully may improve the chances of detecting the agents</a:t>
            </a:r>
          </a:p>
          <a:p>
            <a:pPr>
              <a:lnSpc>
                <a:spcPts val="3850"/>
              </a:lnSpc>
            </a:pPr>
          </a:p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s-max better than the s-overlap and s-random</a:t>
            </a:r>
          </a:p>
          <a:p>
            <a:pPr>
              <a:lnSpc>
                <a:spcPts val="3850"/>
              </a:lnSpc>
            </a:pPr>
          </a:p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all the techniques show the same performance in the case of s-overlap</a:t>
            </a:r>
          </a:p>
          <a:p>
            <a:pPr>
              <a:lnSpc>
                <a:spcPts val="3850"/>
              </a:lnSpc>
            </a:pPr>
          </a:p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Round-Robin and SRF perform somewhat better than the other two in the case of s-max</a:t>
            </a:r>
          </a:p>
          <a:p>
            <a:pPr>
              <a:lnSpc>
                <a:spcPts val="3850"/>
              </a:lnSpc>
            </a:pPr>
          </a:p>
          <a:p>
            <a:pPr marL="755670" indent="-377835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FFFFFF"/>
                </a:solidFill>
                <a:latin typeface="Muli Regular"/>
              </a:rPr>
              <a:t>the SRF technique must be used to improve the chances of identifying the leaker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6429432" y="8849939"/>
            <a:ext cx="720315" cy="720315"/>
            <a:chOff x="0" y="0"/>
            <a:chExt cx="960421" cy="9604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5341" y="392197"/>
            <a:ext cx="1226719" cy="17037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9226" y="670614"/>
            <a:ext cx="1827384" cy="14253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44334" y="8203026"/>
            <a:ext cx="1832673" cy="17227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0736" y="666123"/>
            <a:ext cx="1856948" cy="14298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8735" y="8318447"/>
            <a:ext cx="1419986" cy="10791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76669" y="429412"/>
            <a:ext cx="1984001" cy="166656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8996" y="790577"/>
            <a:ext cx="1695320" cy="1305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92800" y="8530534"/>
            <a:ext cx="1251200" cy="123243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78282" y="547843"/>
            <a:ext cx="2356399" cy="179086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89227" y="716439"/>
            <a:ext cx="1682359" cy="137953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8735" y="4851040"/>
            <a:ext cx="1060565" cy="102874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08246" y="6446898"/>
            <a:ext cx="2027787" cy="127750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8766" y="8858042"/>
            <a:ext cx="2346586" cy="106769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990" y="6537282"/>
            <a:ext cx="1740856" cy="109673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44741" y="7813697"/>
            <a:ext cx="1344204" cy="180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03053" y="2944519"/>
            <a:ext cx="1125964" cy="116078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50" y="2642763"/>
            <a:ext cx="1851301" cy="124962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6554" y="4650213"/>
            <a:ext cx="1644291" cy="98657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98347" y="8113556"/>
            <a:ext cx="930265" cy="172271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30406" y="7921634"/>
            <a:ext cx="1545072" cy="187281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177007" y="4088230"/>
            <a:ext cx="7469351" cy="163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24"/>
              </a:lnSpc>
            </a:pPr>
            <a:r>
              <a:rPr lang="en-US" sz="11385" spc="-113">
                <a:solidFill>
                  <a:srgbClr val="0048CD"/>
                </a:solidFill>
                <a:latin typeface="Muli Bold"/>
              </a:rPr>
              <a:t>Thank You 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1583" y="8675503"/>
            <a:ext cx="1545072" cy="9424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366" y="662936"/>
            <a:ext cx="16176290" cy="8183191"/>
            <a:chOff x="0" y="0"/>
            <a:chExt cx="6431126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431126" cy="3253350"/>
            </a:xfrm>
            <a:custGeom>
              <a:avLst/>
              <a:gdLst/>
              <a:ahLst/>
              <a:cxnLst/>
              <a:rect r="r" b="b" t="t" l="l"/>
              <a:pathLst>
                <a:path h="3253350" w="6431126">
                  <a:moveTo>
                    <a:pt x="6306666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06666" y="0"/>
                  </a:lnTo>
                  <a:cubicBezTo>
                    <a:pt x="6375246" y="0"/>
                    <a:pt x="6431126" y="55880"/>
                    <a:pt x="6431126" y="124460"/>
                  </a:cubicBezTo>
                  <a:lnTo>
                    <a:pt x="6431126" y="3128890"/>
                  </a:lnTo>
                  <a:cubicBezTo>
                    <a:pt x="6431126" y="3197470"/>
                    <a:pt x="6375246" y="3253350"/>
                    <a:pt x="6306666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44901" y="1028700"/>
            <a:ext cx="16020258" cy="8319496"/>
            <a:chOff x="0" y="0"/>
            <a:chExt cx="6710429" cy="3484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710429" cy="3484800"/>
            </a:xfrm>
            <a:custGeom>
              <a:avLst/>
              <a:gdLst/>
              <a:ahLst/>
              <a:cxnLst/>
              <a:rect r="r" b="b" t="t" l="l"/>
              <a:pathLst>
                <a:path h="3484800" w="6710429">
                  <a:moveTo>
                    <a:pt x="6585969" y="3484800"/>
                  </a:moveTo>
                  <a:lnTo>
                    <a:pt x="124460" y="3484800"/>
                  </a:lnTo>
                  <a:cubicBezTo>
                    <a:pt x="55880" y="3484800"/>
                    <a:pt x="0" y="3428919"/>
                    <a:pt x="0" y="33603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85969" y="0"/>
                  </a:lnTo>
                  <a:cubicBezTo>
                    <a:pt x="6654549" y="0"/>
                    <a:pt x="6710429" y="55880"/>
                    <a:pt x="6710429" y="124460"/>
                  </a:cubicBezTo>
                  <a:lnTo>
                    <a:pt x="6710429" y="3360340"/>
                  </a:lnTo>
                  <a:cubicBezTo>
                    <a:pt x="6710429" y="3428920"/>
                    <a:pt x="6654549" y="3484800"/>
                    <a:pt x="6585969" y="3484800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5670" y="4844031"/>
            <a:ext cx="2050862" cy="19073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5670" y="889996"/>
            <a:ext cx="2050862" cy="19073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10940" y="4844031"/>
            <a:ext cx="2895592" cy="272185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98865" y="1899793"/>
            <a:ext cx="3307668" cy="208383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10800000">
            <a:off x="14898579" y="8125811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987205" y="3983623"/>
            <a:ext cx="2411659" cy="316607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44901" y="2090706"/>
            <a:ext cx="11406381" cy="61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86" indent="-464193" lvl="1">
              <a:lnSpc>
                <a:spcPts val="4730"/>
              </a:lnSpc>
              <a:buFont typeface="Arial"/>
              <a:buChar char="•"/>
            </a:pPr>
            <a:r>
              <a:rPr lang="en-US" sz="4300" spc="-43">
                <a:solidFill>
                  <a:srgbClr val="FFFFFF"/>
                </a:solidFill>
                <a:latin typeface="Muli Bold Bold"/>
              </a:rPr>
              <a:t>What does means by data leakage?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2483" y="3388857"/>
            <a:ext cx="8694320" cy="17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86" indent="-464193" lvl="1">
              <a:lnSpc>
                <a:spcPts val="4730"/>
              </a:lnSpc>
              <a:buFont typeface="Arial"/>
              <a:buChar char="•"/>
            </a:pPr>
            <a:r>
              <a:rPr lang="en-US" sz="4300" spc="-43">
                <a:solidFill>
                  <a:srgbClr val="FFFFFF"/>
                </a:solidFill>
                <a:latin typeface="Muli Regular"/>
              </a:rPr>
              <a:t>getting access to essential data of an organization by unauthorized users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2082" y="6198248"/>
            <a:ext cx="8994722" cy="113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17" indent="-431809" lvl="1">
              <a:lnSpc>
                <a:spcPts val="4400"/>
              </a:lnSpc>
              <a:buFont typeface="Arial"/>
              <a:buChar char="•"/>
            </a:pPr>
            <a:r>
              <a:rPr lang="en-US" sz="4000" spc="-40">
                <a:solidFill>
                  <a:srgbClr val="FFFFFF"/>
                </a:solidFill>
                <a:latin typeface="Muli Regular"/>
              </a:rPr>
              <a:t>Trusted third-party agents?</a:t>
            </a:r>
          </a:p>
          <a:p>
            <a:pPr marL="863617" indent="-431809" lvl="1">
              <a:lnSpc>
                <a:spcPts val="4400"/>
              </a:lnSpc>
              <a:buFont typeface="Arial"/>
              <a:buChar char="•"/>
            </a:pPr>
            <a:r>
              <a:rPr lang="en-US" sz="4000" spc="-40">
                <a:solidFill>
                  <a:srgbClr val="FFFFFF"/>
                </a:solidFill>
                <a:latin typeface="Muli Regular"/>
              </a:rPr>
              <a:t>Faulty/Untrusted/Guilty agents?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631608"/>
            <a:ext cx="5736313" cy="101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Motivation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8999069" y="2072217"/>
            <a:ext cx="7595288" cy="542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3657" indent="-421828" lvl="1">
              <a:lnSpc>
                <a:spcPts val="4298"/>
              </a:lnSpc>
              <a:buFont typeface="Arial"/>
              <a:buChar char="•"/>
            </a:pPr>
            <a:r>
              <a:rPr lang="en-US" sz="3907" spc="-39">
                <a:solidFill>
                  <a:srgbClr val="000000"/>
                </a:solidFill>
                <a:latin typeface="Muli Regular"/>
              </a:rPr>
              <a:t>A relevant and crucial problem</a:t>
            </a:r>
          </a:p>
          <a:p>
            <a:pPr>
              <a:lnSpc>
                <a:spcPts val="4298"/>
              </a:lnSpc>
            </a:pPr>
          </a:p>
          <a:p>
            <a:pPr marL="843657" indent="-421828" lvl="1">
              <a:lnSpc>
                <a:spcPts val="4298"/>
              </a:lnSpc>
              <a:buFont typeface="Arial"/>
              <a:buChar char="•"/>
            </a:pPr>
            <a:r>
              <a:rPr lang="en-US" sz="3907" spc="-39">
                <a:solidFill>
                  <a:srgbClr val="000000"/>
                </a:solidFill>
                <a:latin typeface="Muli Regular"/>
              </a:rPr>
              <a:t>Parent</a:t>
            </a:r>
            <a:r>
              <a:rPr lang="en-US" sz="3907" spc="-39">
                <a:solidFill>
                  <a:srgbClr val="000000"/>
                </a:solidFill>
                <a:latin typeface="Muli Regular"/>
              </a:rPr>
              <a:t> sites &amp; their third party applications</a:t>
            </a:r>
          </a:p>
          <a:p>
            <a:pPr>
              <a:lnSpc>
                <a:spcPts val="4298"/>
              </a:lnSpc>
            </a:pPr>
          </a:p>
          <a:p>
            <a:pPr marL="843657" indent="-421828" lvl="1">
              <a:lnSpc>
                <a:spcPts val="4298"/>
              </a:lnSpc>
              <a:buFont typeface="Arial"/>
              <a:buChar char="•"/>
            </a:pPr>
            <a:r>
              <a:rPr lang="en-US" sz="3907" spc="-39">
                <a:solidFill>
                  <a:srgbClr val="000000"/>
                </a:solidFill>
                <a:latin typeface="Muli Regular"/>
              </a:rPr>
              <a:t>develop Some techniques</a:t>
            </a:r>
          </a:p>
          <a:p>
            <a:pPr>
              <a:lnSpc>
                <a:spcPts val="4298"/>
              </a:lnSpc>
            </a:pPr>
          </a:p>
          <a:p>
            <a:pPr marL="843657" indent="-421828" lvl="1">
              <a:lnSpc>
                <a:spcPts val="4298"/>
              </a:lnSpc>
              <a:buFont typeface="Arial"/>
              <a:buChar char="•"/>
            </a:pPr>
            <a:r>
              <a:rPr lang="en-US" sz="3907" spc="-39">
                <a:solidFill>
                  <a:srgbClr val="000000"/>
                </a:solidFill>
                <a:latin typeface="Muli Regular"/>
              </a:rPr>
              <a:t>P</a:t>
            </a:r>
            <a:r>
              <a:rPr lang="en-US" sz="3907" spc="-39">
                <a:solidFill>
                  <a:srgbClr val="000000"/>
                </a:solidFill>
                <a:latin typeface="Muli Regular"/>
              </a:rPr>
              <a:t>arent sites can identify the Guilty agents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3772" y="2236580"/>
            <a:ext cx="6480487" cy="3791512"/>
            <a:chOff x="0" y="0"/>
            <a:chExt cx="1923367" cy="11252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1522" y="771029"/>
            <a:ext cx="8115300" cy="101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Literature Survey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771522" y="3137786"/>
            <a:ext cx="8372478" cy="353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96" indent="-453398" lvl="1">
              <a:lnSpc>
                <a:spcPts val="4620"/>
              </a:lnSpc>
              <a:buFont typeface="Arial"/>
              <a:buChar char="•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Various method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MAC address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AES Encryption Algo.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Digital watermark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Based on the Overlapping</a:t>
            </a: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3772" y="2236580"/>
            <a:ext cx="6480487" cy="3791512"/>
            <a:chOff x="0" y="0"/>
            <a:chExt cx="1923367" cy="11252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1522" y="771029"/>
            <a:ext cx="8115300" cy="101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Literature Survey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350466" y="2613814"/>
            <a:ext cx="8361529" cy="588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96" indent="-453398" lvl="1">
              <a:lnSpc>
                <a:spcPts val="4620"/>
              </a:lnSpc>
              <a:buFont typeface="Arial"/>
              <a:buChar char="•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MAC address &amp; </a:t>
            </a:r>
            <a:r>
              <a:rPr lang="en-US" sz="4200" spc="-42">
                <a:solidFill>
                  <a:srgbClr val="0048CD"/>
                </a:solidFill>
                <a:latin typeface="Muli Regular"/>
              </a:rPr>
              <a:t>AES Encryption Algo.</a:t>
            </a:r>
          </a:p>
          <a:p>
            <a:pPr>
              <a:lnSpc>
                <a:spcPts val="4620"/>
              </a:lnSpc>
            </a:pP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Without adding fake objects or calculating guilt probability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encrypts the potential content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MAC address is used to identify the guilty agent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06085" y="5260619"/>
            <a:ext cx="11301259" cy="32773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71522" y="771029"/>
            <a:ext cx="8115300" cy="101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Literature Survey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88234"/>
            <a:ext cx="12710179" cy="256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49" indent="-399424" lvl="1">
              <a:lnSpc>
                <a:spcPts val="4070"/>
              </a:lnSpc>
              <a:buFont typeface="Arial"/>
              <a:buChar char="•"/>
            </a:pPr>
            <a:r>
              <a:rPr lang="en-US" sz="3700" spc="-37">
                <a:solidFill>
                  <a:srgbClr val="0048CD"/>
                </a:solidFill>
                <a:latin typeface="Muli Regular"/>
              </a:rPr>
              <a:t>Digital watermark</a:t>
            </a:r>
          </a:p>
          <a:p>
            <a:pPr>
              <a:lnSpc>
                <a:spcPts val="4070"/>
              </a:lnSpc>
            </a:pPr>
          </a:p>
          <a:p>
            <a:pPr marL="1597698" indent="-532566" lvl="2">
              <a:lnSpc>
                <a:spcPts val="4070"/>
              </a:lnSpc>
              <a:buFont typeface="Arial"/>
              <a:buChar char="⚬"/>
            </a:pPr>
            <a:r>
              <a:rPr lang="en-US" sz="3700" spc="-37">
                <a:solidFill>
                  <a:srgbClr val="000000"/>
                </a:solidFill>
                <a:latin typeface="Muli Regular"/>
              </a:rPr>
              <a:t>Identify the guilty agent using a unique code </a:t>
            </a:r>
          </a:p>
          <a:p>
            <a:pPr marL="1597698" indent="-532566" lvl="2">
              <a:lnSpc>
                <a:spcPts val="4070"/>
              </a:lnSpc>
              <a:buFont typeface="Arial"/>
              <a:buChar char="⚬"/>
            </a:pPr>
            <a:r>
              <a:rPr lang="en-US" sz="3700" spc="-37">
                <a:solidFill>
                  <a:srgbClr val="000000"/>
                </a:solidFill>
                <a:latin typeface="Muli Regular"/>
              </a:rPr>
              <a:t>Simple solution</a:t>
            </a:r>
          </a:p>
          <a:p>
            <a:pPr marL="1597698" indent="-532566" lvl="2">
              <a:lnSpc>
                <a:spcPts val="4070"/>
              </a:lnSpc>
              <a:buFont typeface="Arial"/>
              <a:buChar char="⚬"/>
            </a:pPr>
            <a:r>
              <a:rPr lang="en-US" sz="3700" spc="-37">
                <a:solidFill>
                  <a:srgbClr val="000000"/>
                </a:solidFill>
                <a:latin typeface="Muli Regular"/>
              </a:rPr>
              <a:t>Can be tampered &amp; completely destroyed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8964" y="8738869"/>
            <a:ext cx="6467763" cy="51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0"/>
              </a:lnSpc>
            </a:pPr>
            <a:r>
              <a:rPr lang="en-US" sz="3700" spc="-37">
                <a:solidFill>
                  <a:srgbClr val="000000"/>
                </a:solidFill>
                <a:latin typeface="Muli Regular"/>
              </a:rPr>
              <a:t> Digital Watermark life cycle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3772" y="2236580"/>
            <a:ext cx="6480487" cy="3791512"/>
            <a:chOff x="0" y="0"/>
            <a:chExt cx="1923367" cy="11252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1522" y="771029"/>
            <a:ext cx="8115300" cy="101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Literature Survey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350466" y="2907184"/>
            <a:ext cx="8361529" cy="529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96" indent="-453398" lvl="1">
              <a:lnSpc>
                <a:spcPts val="4620"/>
              </a:lnSpc>
              <a:buFont typeface="Arial"/>
              <a:buChar char="•"/>
            </a:pPr>
            <a:r>
              <a:rPr lang="en-US" sz="4200" spc="-42">
                <a:solidFill>
                  <a:srgbClr val="0048CD"/>
                </a:solidFill>
                <a:latin typeface="Muli Regular"/>
              </a:rPr>
              <a:t>Based on the Overlapping</a:t>
            </a:r>
          </a:p>
          <a:p>
            <a:pPr>
              <a:lnSpc>
                <a:spcPts val="4620"/>
              </a:lnSpc>
            </a:pP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Overlapping of agent data with the leaked data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Various data distribution techniques</a:t>
            </a:r>
          </a:p>
          <a:p>
            <a:pPr marL="1813592" indent="-604531" lvl="2">
              <a:lnSpc>
                <a:spcPts val="4620"/>
              </a:lnSpc>
              <a:buFont typeface="Arial"/>
              <a:buChar char="⚬"/>
            </a:pPr>
            <a:r>
              <a:rPr lang="en-US" sz="4200" spc="-42">
                <a:solidFill>
                  <a:srgbClr val="000000"/>
                </a:solidFill>
                <a:latin typeface="Muli Regular"/>
              </a:rPr>
              <a:t>Distributing objects thoughtfully can improve detecting guilty agents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6475" y="829309"/>
            <a:ext cx="9210261" cy="7916433"/>
            <a:chOff x="0" y="0"/>
            <a:chExt cx="3807918" cy="32729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72994"/>
            </a:xfrm>
            <a:custGeom>
              <a:avLst/>
              <a:gdLst/>
              <a:ahLst/>
              <a:cxnLst/>
              <a:rect r="r" b="b" t="t" l="l"/>
              <a:pathLst>
                <a:path h="3272994" w="3807919">
                  <a:moveTo>
                    <a:pt x="3683458" y="3272994"/>
                  </a:moveTo>
                  <a:lnTo>
                    <a:pt x="124460" y="3272994"/>
                  </a:lnTo>
                  <a:cubicBezTo>
                    <a:pt x="55880" y="3272994"/>
                    <a:pt x="0" y="3217114"/>
                    <a:pt x="0" y="3148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48535"/>
                  </a:lnTo>
                  <a:cubicBezTo>
                    <a:pt x="3807919" y="3217114"/>
                    <a:pt x="3752038" y="3272994"/>
                    <a:pt x="3683458" y="327299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1297430"/>
            <a:ext cx="8925174" cy="7960870"/>
            <a:chOff x="0" y="0"/>
            <a:chExt cx="3690051" cy="32913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291367"/>
            </a:xfrm>
            <a:custGeom>
              <a:avLst/>
              <a:gdLst/>
              <a:ahLst/>
              <a:cxnLst/>
              <a:rect r="r" b="b" t="t" l="l"/>
              <a:pathLst>
                <a:path h="3291367" w="3690051">
                  <a:moveTo>
                    <a:pt x="3565591" y="3291367"/>
                  </a:moveTo>
                  <a:lnTo>
                    <a:pt x="124460" y="3291367"/>
                  </a:lnTo>
                  <a:cubicBezTo>
                    <a:pt x="55880" y="3291367"/>
                    <a:pt x="0" y="3235487"/>
                    <a:pt x="0" y="3166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166907"/>
                  </a:lnTo>
                  <a:cubicBezTo>
                    <a:pt x="3690051" y="3235487"/>
                    <a:pt x="3634171" y="3291367"/>
                    <a:pt x="3565591" y="3291367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4601735"/>
            <a:ext cx="2050862" cy="190730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144000" y="2081576"/>
            <a:ext cx="4139866" cy="2264384"/>
            <a:chOff x="0" y="0"/>
            <a:chExt cx="5519822" cy="30191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50726"/>
              <a:ext cx="5519822" cy="126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needs to specify the number of data records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519822" cy="1640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75C7FB"/>
                  </a:solidFill>
                  <a:latin typeface="Inknut Antiqua Medium"/>
                </a:rPr>
                <a:t>Sample Data Request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80246" y="5277865"/>
            <a:ext cx="4139866" cy="3427635"/>
            <a:chOff x="0" y="0"/>
            <a:chExt cx="5519822" cy="45701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86073"/>
              <a:ext cx="5519822" cy="258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based on a condition that the agent can explicitly ask for particular 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519822" cy="1640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75C7FB"/>
                  </a:solidFill>
                  <a:latin typeface="Inknut Antiqua Medium"/>
                </a:rPr>
                <a:t>Explicit Data Request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9284" y="1657496"/>
            <a:ext cx="3307668" cy="208383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62375" y="704850"/>
            <a:ext cx="7944744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-58">
                <a:solidFill>
                  <a:srgbClr val="0048CD"/>
                </a:solidFill>
                <a:latin typeface="Muli Bold"/>
              </a:rPr>
              <a:t>Data leakage Detection Techniques</a:t>
            </a:r>
          </a:p>
        </p:txBody>
      </p:sp>
      <p:grpSp>
        <p:nvGrpSpPr>
          <p:cNvPr name="Group 17" id="17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818281" y="3864380"/>
            <a:ext cx="6612094" cy="342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Consider that agents A1, A2, …. An request the data from the distributor </a:t>
            </a: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possessing a set of objects, say D = { d1, d2,…., dm }</a:t>
            </a:r>
          </a:p>
          <a:p>
            <a:pPr marL="755668" indent="-377834" lvl="1">
              <a:lnSpc>
                <a:spcPts val="3850"/>
              </a:lnSpc>
              <a:buFont typeface="Arial"/>
              <a:buChar char="•"/>
            </a:pPr>
            <a:r>
              <a:rPr lang="en-US" sz="3500" spc="-35">
                <a:solidFill>
                  <a:srgbClr val="000000"/>
                </a:solidFill>
                <a:latin typeface="Muli Regular"/>
              </a:rPr>
              <a:t>data set S has been found leaked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2375" y="3066957"/>
            <a:ext cx="6612094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0048CD"/>
                </a:solidFill>
                <a:latin typeface="Muli Regular"/>
              </a:rPr>
              <a:t>Problem Definition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DAEs9KgSr48</dc:identifier>
  <dcterms:modified xsi:type="dcterms:W3CDTF">2011-08-01T06:04:30Z</dcterms:modified>
  <cp:revision>1</cp:revision>
  <dc:title>Data Leakage Detection - Final Year Seminar</dc:title>
</cp:coreProperties>
</file>